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68" r:id="rId5"/>
    <p:sldId id="271" r:id="rId6"/>
    <p:sldId id="283" r:id="rId7"/>
    <p:sldId id="282" r:id="rId8"/>
    <p:sldId id="284" r:id="rId9"/>
    <p:sldId id="274" r:id="rId10"/>
    <p:sldId id="281" r:id="rId11"/>
    <p:sldId id="280" r:id="rId12"/>
    <p:sldId id="286" r:id="rId13"/>
    <p:sldId id="279" r:id="rId1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5FF13B-2582-491D-8736-EC036522EEC0}" v="16" dt="2025-06-18T21:11:42.3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8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2BB15E17-B976-4D61-B3A8-D60CAFE6FB4E}" type="datetimeFigureOut">
              <a:rPr lang="en-GB" smtClean="0"/>
              <a:pPr/>
              <a:t>19/06/2025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91401641-92F0-436C-8B73-F938BD6447CE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3143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01641-92F0-436C-8B73-F938BD6447CE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108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01641-92F0-436C-8B73-F938BD6447CE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2904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01641-92F0-436C-8B73-F938BD6447CE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089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01641-92F0-436C-8B73-F938BD6447CE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5885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01641-92F0-436C-8B73-F938BD6447CE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8173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01641-92F0-436C-8B73-F938BD6447CE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2846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01641-92F0-436C-8B73-F938BD6447CE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4986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01641-92F0-436C-8B73-F938BD6447CE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904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01641-92F0-436C-8B73-F938BD6447CE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7864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01641-92F0-436C-8B73-F938BD6447CE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5918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E2F99CE-7BB6-0D4C-8374-DE569AC918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301" y="1040130"/>
            <a:ext cx="6933274" cy="471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34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t"/>
          <a:lstStyle>
            <a:lvl1pP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Edit Master text styles</a:t>
            </a:r>
          </a:p>
        </p:txBody>
      </p: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DF08C740-37AB-494E-9A14-9B838C12BC47}"/>
              </a:ext>
            </a:extLst>
          </p:cNvPr>
          <p:cNvCxnSpPr>
            <a:cxnSpLocks/>
          </p:cNvCxnSpPr>
          <p:nvPr userDrawn="1"/>
        </p:nvCxnSpPr>
        <p:spPr>
          <a:xfrm>
            <a:off x="10425962" y="6303258"/>
            <a:ext cx="0" cy="3151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079FDAB4-C0C6-014D-94BF-70BD8116CE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093" y="6222728"/>
            <a:ext cx="1252622" cy="488763"/>
          </a:xfrm>
          <a:prstGeom prst="rect">
            <a:avLst/>
          </a:prstGeom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50FBC132-0012-D94C-8292-CBA818D47ABB}"/>
              </a:ext>
            </a:extLst>
          </p:cNvPr>
          <p:cNvSpPr/>
          <p:nvPr userDrawn="1"/>
        </p:nvSpPr>
        <p:spPr>
          <a:xfrm>
            <a:off x="9704199" y="6353119"/>
            <a:ext cx="6286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Støttet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</a:t>
            </a:r>
            <a:endParaRPr lang="en-GB" sz="8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2692D0F7-82CA-3842-8117-4F4E82238A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56" y="5406887"/>
            <a:ext cx="1802629" cy="122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3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A0B61DCE-758C-E948-8983-D25A0B08FAAD}"/>
              </a:ext>
            </a:extLst>
          </p:cNvPr>
          <p:cNvCxnSpPr>
            <a:cxnSpLocks/>
          </p:cNvCxnSpPr>
          <p:nvPr userDrawn="1"/>
        </p:nvCxnSpPr>
        <p:spPr>
          <a:xfrm>
            <a:off x="10425962" y="6303258"/>
            <a:ext cx="0" cy="3151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Billede 1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F8953775-92E2-6445-AE58-261F2666EF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093" y="6222728"/>
            <a:ext cx="1252622" cy="488763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C64BB64B-DCD7-5D4E-8996-FDF55DB18A1A}"/>
              </a:ext>
            </a:extLst>
          </p:cNvPr>
          <p:cNvSpPr/>
          <p:nvPr userDrawn="1"/>
        </p:nvSpPr>
        <p:spPr>
          <a:xfrm>
            <a:off x="9704199" y="6353119"/>
            <a:ext cx="6286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Støttet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</a:t>
            </a:r>
            <a:endParaRPr lang="en-GB" sz="8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B68DCF35-6C80-7945-BA8F-CA7C788E8D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56" y="5406887"/>
            <a:ext cx="1802629" cy="122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28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F6B27215-511D-4040-BB72-48DA4EEC8B98}"/>
              </a:ext>
            </a:extLst>
          </p:cNvPr>
          <p:cNvCxnSpPr>
            <a:cxnSpLocks/>
          </p:cNvCxnSpPr>
          <p:nvPr userDrawn="1"/>
        </p:nvCxnSpPr>
        <p:spPr>
          <a:xfrm>
            <a:off x="10425962" y="6303258"/>
            <a:ext cx="0" cy="3151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Billede 1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BC12333C-5785-F444-B890-812BDD82D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093" y="6222728"/>
            <a:ext cx="1252622" cy="488763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14CA821D-5287-E843-9F5D-6502A35FAAD0}"/>
              </a:ext>
            </a:extLst>
          </p:cNvPr>
          <p:cNvSpPr/>
          <p:nvPr userDrawn="1"/>
        </p:nvSpPr>
        <p:spPr>
          <a:xfrm>
            <a:off x="9704199" y="6353119"/>
            <a:ext cx="6286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Støttet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</a:t>
            </a:r>
            <a:endParaRPr lang="en-GB" sz="8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3057E570-EA8F-D148-ABDB-61E657A028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56" y="5406887"/>
            <a:ext cx="1802629" cy="122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3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5CB0C2E4-9DB3-1249-82A3-252ABCA4A295}"/>
              </a:ext>
            </a:extLst>
          </p:cNvPr>
          <p:cNvCxnSpPr>
            <a:cxnSpLocks/>
          </p:cNvCxnSpPr>
          <p:nvPr userDrawn="1"/>
        </p:nvCxnSpPr>
        <p:spPr>
          <a:xfrm>
            <a:off x="10425962" y="6303258"/>
            <a:ext cx="0" cy="3151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Billede 19" descr="Et billede, der indeholder tekst&#10;&#10;Automatisk genereret beskrivelse">
            <a:extLst>
              <a:ext uri="{FF2B5EF4-FFF2-40B4-BE49-F238E27FC236}">
                <a16:creationId xmlns:a16="http://schemas.microsoft.com/office/drawing/2014/main" id="{4A25E8B7-6065-214D-8521-A0A68A7814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093" y="6222728"/>
            <a:ext cx="1252622" cy="488763"/>
          </a:xfrm>
          <a:prstGeom prst="rect">
            <a:avLst/>
          </a:prstGeom>
        </p:spPr>
      </p:pic>
      <p:sp>
        <p:nvSpPr>
          <p:cNvPr id="21" name="Rektangel 20">
            <a:extLst>
              <a:ext uri="{FF2B5EF4-FFF2-40B4-BE49-F238E27FC236}">
                <a16:creationId xmlns:a16="http://schemas.microsoft.com/office/drawing/2014/main" id="{44AD6468-F0A1-A744-87F5-F3F2A0661FE6}"/>
              </a:ext>
            </a:extLst>
          </p:cNvPr>
          <p:cNvSpPr/>
          <p:nvPr userDrawn="1"/>
        </p:nvSpPr>
        <p:spPr>
          <a:xfrm>
            <a:off x="9704199" y="6353119"/>
            <a:ext cx="6286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Støttet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</a:t>
            </a:r>
            <a:endParaRPr lang="en-GB" sz="8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505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t"/>
          <a:lstStyle>
            <a:lvl1pPr algn="ctr">
              <a:defRPr sz="4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latin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7E9EDFC8-BDF0-7349-B285-F9B5E126D9A4}"/>
              </a:ext>
            </a:extLst>
          </p:cNvPr>
          <p:cNvCxnSpPr>
            <a:cxnSpLocks/>
          </p:cNvCxnSpPr>
          <p:nvPr userDrawn="1"/>
        </p:nvCxnSpPr>
        <p:spPr>
          <a:xfrm>
            <a:off x="10425962" y="6303258"/>
            <a:ext cx="0" cy="3151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Billede 1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AB365306-ACED-E742-93D6-2149CED34D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093" y="6222728"/>
            <a:ext cx="1252622" cy="488763"/>
          </a:xfrm>
          <a:prstGeom prst="rect">
            <a:avLst/>
          </a:prstGeom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B10F23FB-2CAF-794E-AD56-AA8620A83565}"/>
              </a:ext>
            </a:extLst>
          </p:cNvPr>
          <p:cNvSpPr/>
          <p:nvPr userDrawn="1"/>
        </p:nvSpPr>
        <p:spPr>
          <a:xfrm>
            <a:off x="9704199" y="6361097"/>
            <a:ext cx="6286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Støttet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</a:t>
            </a:r>
            <a:endParaRPr lang="en-GB" sz="8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2F4FAF40-53AC-2444-8D5D-BD4D645173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56" y="5406887"/>
            <a:ext cx="1802629" cy="122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2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cxnSp>
        <p:nvCxnSpPr>
          <p:cNvPr id="24" name="Lige forbindelse 23">
            <a:extLst>
              <a:ext uri="{FF2B5EF4-FFF2-40B4-BE49-F238E27FC236}">
                <a16:creationId xmlns:a16="http://schemas.microsoft.com/office/drawing/2014/main" id="{21D58810-03A7-A749-9A01-F952C328E3EC}"/>
              </a:ext>
            </a:extLst>
          </p:cNvPr>
          <p:cNvCxnSpPr>
            <a:cxnSpLocks/>
          </p:cNvCxnSpPr>
          <p:nvPr userDrawn="1"/>
        </p:nvCxnSpPr>
        <p:spPr>
          <a:xfrm>
            <a:off x="10425962" y="6303258"/>
            <a:ext cx="0" cy="3151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Billede 2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EAE8371-E2FE-BC44-A8AD-1E33311FE1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093" y="6222728"/>
            <a:ext cx="1252622" cy="488763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7B6C20AD-38CB-474B-A127-3898889993D4}"/>
              </a:ext>
            </a:extLst>
          </p:cNvPr>
          <p:cNvSpPr/>
          <p:nvPr userDrawn="1"/>
        </p:nvSpPr>
        <p:spPr>
          <a:xfrm>
            <a:off x="9704199" y="6353119"/>
            <a:ext cx="6286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Støttet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</a:t>
            </a:r>
            <a:endParaRPr lang="en-GB" sz="8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196C05D4-7B6C-0745-A081-EF3C881245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56" y="5406887"/>
            <a:ext cx="1802629" cy="122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57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t"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Edit Master text styles</a:t>
            </a:r>
          </a:p>
        </p:txBody>
      </p: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2FE9FF1E-2C58-084C-A4B5-BC059F8ACDDC}"/>
              </a:ext>
            </a:extLst>
          </p:cNvPr>
          <p:cNvCxnSpPr>
            <a:cxnSpLocks/>
          </p:cNvCxnSpPr>
          <p:nvPr userDrawn="1"/>
        </p:nvCxnSpPr>
        <p:spPr>
          <a:xfrm>
            <a:off x="10425962" y="6303258"/>
            <a:ext cx="0" cy="3151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Billede 20" descr="Et billede, der indeholder tekst&#10;&#10;Automatisk genereret beskrivelse">
            <a:extLst>
              <a:ext uri="{FF2B5EF4-FFF2-40B4-BE49-F238E27FC236}">
                <a16:creationId xmlns:a16="http://schemas.microsoft.com/office/drawing/2014/main" id="{290A7C67-C369-4E4D-81C4-269527498E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093" y="6222728"/>
            <a:ext cx="1252622" cy="488763"/>
          </a:xfrm>
          <a:prstGeom prst="rect">
            <a:avLst/>
          </a:prstGeom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FAEE3ED8-538C-9249-B6BB-E06003B5E9FB}"/>
              </a:ext>
            </a:extLst>
          </p:cNvPr>
          <p:cNvSpPr/>
          <p:nvPr userDrawn="1"/>
        </p:nvSpPr>
        <p:spPr>
          <a:xfrm>
            <a:off x="9704199" y="6353119"/>
            <a:ext cx="6286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Støttet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</a:t>
            </a:r>
            <a:endParaRPr lang="en-GB" sz="8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D7BA9A0B-13E9-9D42-B581-04A3B696F1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56" y="5406887"/>
            <a:ext cx="1802629" cy="122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69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id="{ACDCB9E8-5E53-BF4E-8698-49D5F56BB398}"/>
              </a:ext>
            </a:extLst>
          </p:cNvPr>
          <p:cNvCxnSpPr>
            <a:cxnSpLocks/>
          </p:cNvCxnSpPr>
          <p:nvPr userDrawn="1"/>
        </p:nvCxnSpPr>
        <p:spPr>
          <a:xfrm>
            <a:off x="10425962" y="6303258"/>
            <a:ext cx="0" cy="3151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Billede 21" descr="Et billede, der indeholder tekst&#10;&#10;Automatisk genereret beskrivelse">
            <a:extLst>
              <a:ext uri="{FF2B5EF4-FFF2-40B4-BE49-F238E27FC236}">
                <a16:creationId xmlns:a16="http://schemas.microsoft.com/office/drawing/2014/main" id="{9F4660EF-1285-E144-9AD4-8897D38F86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093" y="6222728"/>
            <a:ext cx="1252622" cy="488763"/>
          </a:xfrm>
          <a:prstGeom prst="rect">
            <a:avLst/>
          </a:prstGeom>
        </p:spPr>
      </p:pic>
      <p:sp>
        <p:nvSpPr>
          <p:cNvPr id="23" name="Rektangel 22">
            <a:extLst>
              <a:ext uri="{FF2B5EF4-FFF2-40B4-BE49-F238E27FC236}">
                <a16:creationId xmlns:a16="http://schemas.microsoft.com/office/drawing/2014/main" id="{66A13F45-15A6-7A4A-BA7F-7114470B49B1}"/>
              </a:ext>
            </a:extLst>
          </p:cNvPr>
          <p:cNvSpPr/>
          <p:nvPr userDrawn="1"/>
        </p:nvSpPr>
        <p:spPr>
          <a:xfrm>
            <a:off x="9734127" y="6353146"/>
            <a:ext cx="6286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Støttet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</a:t>
            </a:r>
            <a:endParaRPr lang="en-GB" sz="8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9DF4B1F7-F49D-5444-AC42-3FF40396F6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56" y="5406887"/>
            <a:ext cx="1802629" cy="122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86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2DCF93EE-E118-494A-814D-E02B579CAEF0}"/>
              </a:ext>
            </a:extLst>
          </p:cNvPr>
          <p:cNvCxnSpPr>
            <a:cxnSpLocks/>
          </p:cNvCxnSpPr>
          <p:nvPr userDrawn="1"/>
        </p:nvCxnSpPr>
        <p:spPr>
          <a:xfrm>
            <a:off x="10425962" y="6303258"/>
            <a:ext cx="0" cy="3151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Billede 2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E8B04EBD-57A8-B445-9152-59F6A02F59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093" y="6222728"/>
            <a:ext cx="1252622" cy="488763"/>
          </a:xfrm>
          <a:prstGeom prst="rect">
            <a:avLst/>
          </a:prstGeom>
        </p:spPr>
      </p:pic>
      <p:sp>
        <p:nvSpPr>
          <p:cNvPr id="25" name="Rektangel 24">
            <a:extLst>
              <a:ext uri="{FF2B5EF4-FFF2-40B4-BE49-F238E27FC236}">
                <a16:creationId xmlns:a16="http://schemas.microsoft.com/office/drawing/2014/main" id="{BEDA6321-4890-7647-A6CE-5C2481A5680A}"/>
              </a:ext>
            </a:extLst>
          </p:cNvPr>
          <p:cNvSpPr/>
          <p:nvPr userDrawn="1"/>
        </p:nvSpPr>
        <p:spPr>
          <a:xfrm>
            <a:off x="9704199" y="6367397"/>
            <a:ext cx="6286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Støttet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</a:t>
            </a:r>
            <a:endParaRPr lang="en-GB" sz="8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F2CB5980-3EBB-7141-B136-066954EDAC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56" y="5406887"/>
            <a:ext cx="1802629" cy="122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0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6D2187B7-32F3-8E42-8F8C-4CC1828E7E3F}"/>
              </a:ext>
            </a:extLst>
          </p:cNvPr>
          <p:cNvCxnSpPr>
            <a:cxnSpLocks/>
          </p:cNvCxnSpPr>
          <p:nvPr userDrawn="1"/>
        </p:nvCxnSpPr>
        <p:spPr>
          <a:xfrm>
            <a:off x="10425962" y="6303258"/>
            <a:ext cx="0" cy="3151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Billede 19" descr="Et billede, der indeholder tekst&#10;&#10;Automatisk genereret beskrivelse">
            <a:extLst>
              <a:ext uri="{FF2B5EF4-FFF2-40B4-BE49-F238E27FC236}">
                <a16:creationId xmlns:a16="http://schemas.microsoft.com/office/drawing/2014/main" id="{F7AEF270-2101-684F-813D-F3E2DAA3DA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093" y="6222728"/>
            <a:ext cx="1252622" cy="488763"/>
          </a:xfrm>
          <a:prstGeom prst="rect">
            <a:avLst/>
          </a:prstGeom>
        </p:spPr>
      </p:pic>
      <p:sp>
        <p:nvSpPr>
          <p:cNvPr id="21" name="Rektangel 20">
            <a:extLst>
              <a:ext uri="{FF2B5EF4-FFF2-40B4-BE49-F238E27FC236}">
                <a16:creationId xmlns:a16="http://schemas.microsoft.com/office/drawing/2014/main" id="{8827195D-C618-6745-96B7-3DFC998816EF}"/>
              </a:ext>
            </a:extLst>
          </p:cNvPr>
          <p:cNvSpPr/>
          <p:nvPr userDrawn="1"/>
        </p:nvSpPr>
        <p:spPr>
          <a:xfrm>
            <a:off x="9704199" y="6353119"/>
            <a:ext cx="6286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Støttet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</a:t>
            </a:r>
            <a:endParaRPr lang="en-GB" sz="8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C914868A-C1F4-D34E-8597-EE001A0139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56" y="5406887"/>
            <a:ext cx="1802629" cy="122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8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09E850E4-1A7F-9041-A29E-FABB54D9E45C}"/>
              </a:ext>
            </a:extLst>
          </p:cNvPr>
          <p:cNvCxnSpPr>
            <a:cxnSpLocks/>
          </p:cNvCxnSpPr>
          <p:nvPr userDrawn="1"/>
        </p:nvCxnSpPr>
        <p:spPr>
          <a:xfrm>
            <a:off x="10425962" y="6303258"/>
            <a:ext cx="0" cy="3151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Billede 1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6FDC0737-5AB7-CA48-8B64-EF233B8FAC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093" y="6222728"/>
            <a:ext cx="1252622" cy="488763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1BBD341B-6C4A-2F45-AA2C-3C9630B1313A}"/>
              </a:ext>
            </a:extLst>
          </p:cNvPr>
          <p:cNvSpPr/>
          <p:nvPr userDrawn="1"/>
        </p:nvSpPr>
        <p:spPr>
          <a:xfrm>
            <a:off x="9704199" y="6377000"/>
            <a:ext cx="6286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Støttet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</a:t>
            </a:r>
            <a:endParaRPr lang="en-GB" sz="8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4331BE63-A88A-7B48-822E-075410E006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56" y="5406887"/>
            <a:ext cx="1802629" cy="122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t"/>
          <a:lstStyle>
            <a:lvl1pP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Open Sans" panose="020B0606030504020204" pitchFamily="34" charset="0"/>
              </a:defRPr>
            </a:lvl1pPr>
            <a:lvl2pPr>
              <a:defRPr sz="2800" b="0" i="0">
                <a:latin typeface="Open Sans" panose="020B0606030504020204" pitchFamily="34" charset="0"/>
              </a:defRPr>
            </a:lvl2pPr>
            <a:lvl3pPr>
              <a:defRPr sz="2400" b="0" i="0">
                <a:latin typeface="Open Sans" panose="020B0606030504020204" pitchFamily="34" charset="0"/>
              </a:defRPr>
            </a:lvl3pPr>
            <a:lvl4pPr>
              <a:defRPr sz="2000" b="0" i="0">
                <a:latin typeface="Open Sans" panose="020B0606030504020204" pitchFamily="34" charset="0"/>
              </a:defRPr>
            </a:lvl4pPr>
            <a:lvl5pPr>
              <a:defRPr sz="2000" b="0" i="0">
                <a:latin typeface="Open Sans" panose="020B06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Edit Master text styles</a:t>
            </a:r>
          </a:p>
        </p:txBody>
      </p:sp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id="{26B051E6-430E-D94D-9EBB-3B803F2EAEFD}"/>
              </a:ext>
            </a:extLst>
          </p:cNvPr>
          <p:cNvCxnSpPr>
            <a:cxnSpLocks/>
          </p:cNvCxnSpPr>
          <p:nvPr userDrawn="1"/>
        </p:nvCxnSpPr>
        <p:spPr>
          <a:xfrm>
            <a:off x="10425962" y="6303258"/>
            <a:ext cx="0" cy="3151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Billede 21" descr="Et billede, der indeholder tekst&#10;&#10;Automatisk genereret beskrivelse">
            <a:extLst>
              <a:ext uri="{FF2B5EF4-FFF2-40B4-BE49-F238E27FC236}">
                <a16:creationId xmlns:a16="http://schemas.microsoft.com/office/drawing/2014/main" id="{BA1911F3-7156-8E41-915D-D38B9D12B8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093" y="6222728"/>
            <a:ext cx="1252622" cy="488763"/>
          </a:xfrm>
          <a:prstGeom prst="rect">
            <a:avLst/>
          </a:prstGeom>
        </p:spPr>
      </p:pic>
      <p:sp>
        <p:nvSpPr>
          <p:cNvPr id="23" name="Rektangel 22">
            <a:extLst>
              <a:ext uri="{FF2B5EF4-FFF2-40B4-BE49-F238E27FC236}">
                <a16:creationId xmlns:a16="http://schemas.microsoft.com/office/drawing/2014/main" id="{49AF7B47-BE44-3E48-979A-130886AFAA01}"/>
              </a:ext>
            </a:extLst>
          </p:cNvPr>
          <p:cNvSpPr/>
          <p:nvPr userDrawn="1"/>
        </p:nvSpPr>
        <p:spPr>
          <a:xfrm>
            <a:off x="9704199" y="6353119"/>
            <a:ext cx="6286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Støttet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</a:t>
            </a:r>
            <a:endParaRPr lang="en-GB" sz="8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19679AEE-8EAA-AB46-B51A-274F0895AA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56" y="5406887"/>
            <a:ext cx="1802629" cy="122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0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05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114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E6907F-C175-7D2F-037A-24C7FE57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3865"/>
            <a:ext cx="10515600" cy="2365135"/>
          </a:xfrm>
        </p:spPr>
        <p:txBody>
          <a:bodyPr/>
          <a:lstStyle/>
          <a:p>
            <a:pPr algn="ctr"/>
            <a:r>
              <a:rPr lang="da-DK" dirty="0"/>
              <a:t>Hvilket af de tre initiativer kunne I have lyst til at kaste jer over?</a:t>
            </a:r>
            <a:br>
              <a:rPr lang="da-DK" dirty="0"/>
            </a:br>
            <a:br>
              <a:rPr lang="da-DK" dirty="0"/>
            </a:br>
            <a:r>
              <a:rPr lang="da-DK" i="1" dirty="0"/>
              <a:t>Skriv gerne jeres svar i chatten…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60440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0952"/>
            <a:ext cx="10515600" cy="1325563"/>
          </a:xfrm>
        </p:spPr>
        <p:txBody>
          <a:bodyPr lIns="91440" tIns="45720" rIns="91440" bIns="45720" anchor="t"/>
          <a:lstStyle/>
          <a:p>
            <a:pPr algn="ctr"/>
            <a:r>
              <a:rPr lang="da-DK" sz="4000" b="1" dirty="0">
                <a:latin typeface="Open Sans" panose="020B0606030504020204"/>
              </a:rPr>
              <a:t>Hvordan kan vi gøre vores klinik mere bæredygtig?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07112"/>
            <a:ext cx="10515600" cy="2746375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da-DK" i="1" dirty="0"/>
              <a:t>Ásthildur Árnadóttir, HU-læge, og forsker, Center for Almen Medicin, Københavns Universitet, og Nanna Holt Jessen, læge og forsker ved Forskningsenheden for Almen Praksis Aarhus</a:t>
            </a:r>
          </a:p>
          <a:p>
            <a:endParaRPr lang="da-DK" dirty="0"/>
          </a:p>
          <a:p>
            <a:endParaRPr lang="da-DK" dirty="0"/>
          </a:p>
          <a:p>
            <a:pPr marL="0" indent="0" algn="ctr">
              <a:buNone/>
            </a:pPr>
            <a:r>
              <a:rPr lang="da-DK" b="1" dirty="0"/>
              <a:t>Torsdag den 19. juni 2025 kl. 13-13.30</a:t>
            </a:r>
          </a:p>
        </p:txBody>
      </p:sp>
    </p:spTree>
    <p:extLst>
      <p:ext uri="{BB962C8B-B14F-4D97-AF65-F5344CB8AC3E}">
        <p14:creationId xmlns:p14="http://schemas.microsoft.com/office/powerpoint/2010/main" val="620055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EADAA6-D9E4-3160-2BC4-9062D8398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Klimaaftryk fra Almen Praksis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1C5E49F-0A2C-4A2F-2E58-4F260F6FE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6208"/>
            <a:ext cx="5121925" cy="4351338"/>
          </a:xfrm>
        </p:spPr>
        <p:txBody>
          <a:bodyPr/>
          <a:lstStyle/>
          <a:p>
            <a:r>
              <a:rPr lang="da-DK" dirty="0"/>
              <a:t>Almen Praksis er mindre klimabelastende end sekundær sektor</a:t>
            </a:r>
            <a:br>
              <a:rPr lang="da-DK" dirty="0"/>
            </a:br>
            <a:endParaRPr lang="da-DK" dirty="0"/>
          </a:p>
          <a:p>
            <a:r>
              <a:rPr lang="da-DK" dirty="0"/>
              <a:t> 20% af det samlede aftryk fra sundhedsvæsenet kommer fra Almen Praksis</a:t>
            </a:r>
            <a:r>
              <a:rPr lang="da-DK" sz="1400" dirty="0"/>
              <a:t>1</a:t>
            </a:r>
            <a:br>
              <a:rPr lang="da-DK" dirty="0"/>
            </a:br>
            <a:endParaRPr lang="da-DK" dirty="0"/>
          </a:p>
          <a:p>
            <a:r>
              <a:rPr lang="da-DK" dirty="0"/>
              <a:t>220 kg CO</a:t>
            </a:r>
            <a:r>
              <a:rPr lang="da-DK" sz="1800" dirty="0"/>
              <a:t>2</a:t>
            </a:r>
            <a:r>
              <a:rPr lang="da-DK" dirty="0"/>
              <a:t>e pr indbygger i DK</a:t>
            </a:r>
            <a:r>
              <a:rPr lang="da-DK" sz="1600" dirty="0"/>
              <a:t>2</a:t>
            </a:r>
            <a:r>
              <a:rPr lang="da-DK" dirty="0"/>
              <a:t> </a:t>
            </a:r>
          </a:p>
          <a:p>
            <a:endParaRPr lang="da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BB7EE5-41AB-0CF0-BFC6-2C2183209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242" y="1151098"/>
            <a:ext cx="4861558" cy="48615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533DD3-9D76-B941-E5AE-14AC4BA2F0D7}"/>
              </a:ext>
            </a:extLst>
          </p:cNvPr>
          <p:cNvSpPr txBox="1"/>
          <p:nvPr/>
        </p:nvSpPr>
        <p:spPr>
          <a:xfrm>
            <a:off x="2062481" y="6169709"/>
            <a:ext cx="75996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1. Tennison et al. Health care response to climate change: a carbon footprint assessment of the NHS in England. Lancet Planet Health 2021 </a:t>
            </a:r>
            <a:br>
              <a:rPr lang="en-GB" sz="1400" dirty="0"/>
            </a:br>
            <a:r>
              <a:rPr lang="en-GB" sz="1400" dirty="0"/>
              <a:t>2. </a:t>
            </a:r>
            <a:r>
              <a:rPr lang="en-GB" sz="1400" dirty="0" err="1"/>
              <a:t>Concito</a:t>
            </a:r>
            <a:r>
              <a:rPr lang="en-GB" sz="1400" dirty="0"/>
              <a:t> </a:t>
            </a:r>
            <a:r>
              <a:rPr lang="en-GB" sz="1400" dirty="0" err="1"/>
              <a:t>Danmarks</a:t>
            </a:r>
            <a:r>
              <a:rPr lang="en-GB" sz="1400" dirty="0"/>
              <a:t> </a:t>
            </a:r>
            <a:r>
              <a:rPr lang="en-GB" sz="1400" dirty="0" err="1"/>
              <a:t>Globale</a:t>
            </a:r>
            <a:r>
              <a:rPr lang="en-GB" sz="1400" dirty="0"/>
              <a:t> </a:t>
            </a:r>
            <a:r>
              <a:rPr lang="en-GB" sz="1400" dirty="0" err="1"/>
              <a:t>Forbrugsudledninger</a:t>
            </a:r>
            <a:r>
              <a:rPr lang="en-GB" sz="1400" dirty="0"/>
              <a:t>, 2023</a:t>
            </a:r>
          </a:p>
        </p:txBody>
      </p:sp>
    </p:spTree>
    <p:extLst>
      <p:ext uri="{BB962C8B-B14F-4D97-AF65-F5344CB8AC3E}">
        <p14:creationId xmlns:p14="http://schemas.microsoft.com/office/powerpoint/2010/main" val="3725925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976622-698A-5663-E86E-4D5F722BD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1638" y="1915993"/>
            <a:ext cx="9144000" cy="2387600"/>
          </a:xfrm>
        </p:spPr>
        <p:txBody>
          <a:bodyPr/>
          <a:lstStyle/>
          <a:p>
            <a:r>
              <a:rPr lang="da-DK" sz="3200" dirty="0"/>
              <a:t>Hvad gør I af tiltag i klinikken, som I opfatter som bæredygtige?</a:t>
            </a:r>
            <a:br>
              <a:rPr lang="da-DK" sz="3200" dirty="0"/>
            </a:br>
            <a:br>
              <a:rPr lang="da-DK" sz="3200" dirty="0"/>
            </a:br>
            <a:r>
              <a:rPr lang="da-DK" sz="3200" i="1" dirty="0"/>
              <a:t>Skriv gerne jeres svar i chatten…</a:t>
            </a:r>
          </a:p>
        </p:txBody>
      </p:sp>
    </p:spTree>
    <p:extLst>
      <p:ext uri="{BB962C8B-B14F-4D97-AF65-F5344CB8AC3E}">
        <p14:creationId xmlns:p14="http://schemas.microsoft.com/office/powerpoint/2010/main" val="2605307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A5F158-FE83-A5C9-9AD5-B5F451217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1. forslag: </a:t>
            </a:r>
            <a:r>
              <a:rPr lang="da-DK" dirty="0" err="1"/>
              <a:t>Spekler</a:t>
            </a:r>
            <a:r>
              <a:rPr lang="da-DK" dirty="0"/>
              <a:t> – </a:t>
            </a:r>
            <a:r>
              <a:rPr lang="da-DK" dirty="0" err="1"/>
              <a:t>engangs</a:t>
            </a:r>
            <a:r>
              <a:rPr lang="da-DK" dirty="0"/>
              <a:t> vs. flergangs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8D8B8F-BF32-42EA-82F0-50F485340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8760" y="1101617"/>
            <a:ext cx="7736840" cy="48312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C81A75-B8E8-800C-DCA9-C8F734E4BE42}"/>
              </a:ext>
            </a:extLst>
          </p:cNvPr>
          <p:cNvSpPr txBox="1"/>
          <p:nvPr/>
        </p:nvSpPr>
        <p:spPr>
          <a:xfrm>
            <a:off x="2479040" y="6146800"/>
            <a:ext cx="6543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Donahue et al. A comparative carbon footprint analysis of disposable and reusable vaginal specula. AJOG 2020</a:t>
            </a:r>
          </a:p>
        </p:txBody>
      </p:sp>
    </p:spTree>
    <p:extLst>
      <p:ext uri="{BB962C8B-B14F-4D97-AF65-F5344CB8AC3E}">
        <p14:creationId xmlns:p14="http://schemas.microsoft.com/office/powerpoint/2010/main" val="506889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F5355-2B04-A801-0C6D-C32E517D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2. forslag: Inhalationsmedicin</a:t>
            </a:r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1CA47278-8EFD-749A-CDDB-4EBE039346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58128" y="1274268"/>
            <a:ext cx="6675744" cy="4972622"/>
          </a:xfrm>
        </p:spPr>
      </p:pic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F4E468D9-EC50-9447-3410-F9D416909BE1}"/>
              </a:ext>
            </a:extLst>
          </p:cNvPr>
          <p:cNvCxnSpPr>
            <a:cxnSpLocks/>
          </p:cNvCxnSpPr>
          <p:nvPr/>
        </p:nvCxnSpPr>
        <p:spPr>
          <a:xfrm>
            <a:off x="6677120" y="3760579"/>
            <a:ext cx="24306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81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5">
            <a:extLst>
              <a:ext uri="{FF2B5EF4-FFF2-40B4-BE49-F238E27FC236}">
                <a16:creationId xmlns:a16="http://schemas.microsoft.com/office/drawing/2014/main" id="{51CF2B54-85CA-5283-E876-4A6E089E52AD}"/>
              </a:ext>
            </a:extLst>
          </p:cNvPr>
          <p:cNvSpPr txBox="1"/>
          <p:nvPr/>
        </p:nvSpPr>
        <p:spPr>
          <a:xfrm>
            <a:off x="2210464" y="5630367"/>
            <a:ext cx="5501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/>
              <a:t>Naughton</a:t>
            </a:r>
            <a:r>
              <a:rPr lang="da-DK" sz="1400" dirty="0"/>
              <a:t> et al. </a:t>
            </a:r>
            <a:r>
              <a:rPr lang="en-US" sz="1400" dirty="0"/>
              <a:t>Climate change and primary care: how to reduce the carbon footprint of your practice. BJGP 2025.</a:t>
            </a:r>
            <a:endParaRPr lang="da-DK" sz="1400" dirty="0"/>
          </a:p>
          <a:p>
            <a:r>
              <a:rPr lang="da-DK" sz="1400" dirty="0" err="1"/>
              <a:t>Tennison</a:t>
            </a:r>
            <a:r>
              <a:rPr lang="da-DK" sz="1400" dirty="0"/>
              <a:t> et al. </a:t>
            </a:r>
            <a:r>
              <a:rPr lang="en-US" sz="1400" dirty="0"/>
              <a:t>Health care's response to climate change: a carbon footprint assessment of the NHS in England.</a:t>
            </a:r>
            <a:r>
              <a:rPr lang="da-DK" sz="1400" dirty="0"/>
              <a:t> Lancet Planet Health 2021</a:t>
            </a:r>
            <a:r>
              <a:rPr lang="da-DK" sz="1200" dirty="0"/>
              <a:t>.</a:t>
            </a:r>
          </a:p>
        </p:txBody>
      </p:sp>
      <p:pic>
        <p:nvPicPr>
          <p:cNvPr id="4" name="Billede 3" descr="Et billede, der indeholder tekst, diagram, skærmbillede, Kurve&#10;&#10;AI-genereret indhold kan være ukorrekt.">
            <a:extLst>
              <a:ext uri="{FF2B5EF4-FFF2-40B4-BE49-F238E27FC236}">
                <a16:creationId xmlns:a16="http://schemas.microsoft.com/office/drawing/2014/main" id="{A6855226-6E5A-8652-08E0-0B7FDECC9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70" y="563723"/>
            <a:ext cx="8062459" cy="4938257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FB7711F0-E37B-FB16-45A3-525EAF85A280}"/>
              </a:ext>
            </a:extLst>
          </p:cNvPr>
          <p:cNvSpPr/>
          <p:nvPr/>
        </p:nvSpPr>
        <p:spPr>
          <a:xfrm>
            <a:off x="2210464" y="1288111"/>
            <a:ext cx="1836750" cy="40949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4DF9561-7B9F-EFA0-410E-2304B08DEC15}"/>
              </a:ext>
            </a:extLst>
          </p:cNvPr>
          <p:cNvSpPr/>
          <p:nvPr/>
        </p:nvSpPr>
        <p:spPr>
          <a:xfrm>
            <a:off x="3838579" y="3168714"/>
            <a:ext cx="2073334" cy="2292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759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AE1B2D9-AD03-C7F1-BF62-53FD37668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13" y="678248"/>
            <a:ext cx="4440089" cy="221211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BAC25E14-F1C8-00E1-8999-C39A89441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631" y="400330"/>
            <a:ext cx="3779214" cy="899020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4E2BD096-F805-AC3B-3CCC-8C4343C982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689" y="2751864"/>
            <a:ext cx="3711593" cy="2735841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084B8FC3-A28E-1287-FE8B-4A7EC5F841C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545"/>
          <a:stretch>
            <a:fillRect/>
          </a:stretch>
        </p:blipFill>
        <p:spPr>
          <a:xfrm>
            <a:off x="5051719" y="113338"/>
            <a:ext cx="6693867" cy="5374368"/>
          </a:xfrm>
          <a:prstGeom prst="rect">
            <a:avLst/>
          </a:prstGeom>
        </p:spPr>
      </p:pic>
      <p:sp>
        <p:nvSpPr>
          <p:cNvPr id="17" name="Tekstfelt 16">
            <a:extLst>
              <a:ext uri="{FF2B5EF4-FFF2-40B4-BE49-F238E27FC236}">
                <a16:creationId xmlns:a16="http://schemas.microsoft.com/office/drawing/2014/main" id="{FEC5D131-7FE9-A452-23F4-C2890D236658}"/>
              </a:ext>
            </a:extLst>
          </p:cNvPr>
          <p:cNvSpPr txBox="1"/>
          <p:nvPr/>
        </p:nvSpPr>
        <p:spPr>
          <a:xfrm>
            <a:off x="6464174" y="5487705"/>
            <a:ext cx="5120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Wilkinson et al.</a:t>
            </a:r>
            <a:r>
              <a:rPr lang="en-US" sz="1400" dirty="0"/>
              <a:t> The environmental impact of inhalers for asthma: A green challenge and a golden opportunity.</a:t>
            </a:r>
            <a:r>
              <a:rPr lang="fr-FR" sz="1400" dirty="0"/>
              <a:t> Br J Clin </a:t>
            </a:r>
            <a:r>
              <a:rPr lang="fr-FR" sz="1400" dirty="0" err="1"/>
              <a:t>Pharmacol</a:t>
            </a:r>
            <a:r>
              <a:rPr lang="fr-FR" sz="1400" dirty="0"/>
              <a:t> 2022.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273052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A83B2D-41DD-599E-C77F-FDAE93803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13520" cy="676678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0C5E4A7-40C8-015F-8976-29167C59D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40" y="155880"/>
            <a:ext cx="10515600" cy="1325563"/>
          </a:xfrm>
        </p:spPr>
        <p:txBody>
          <a:bodyPr/>
          <a:lstStyle/>
          <a:p>
            <a:r>
              <a:rPr lang="da-DK" dirty="0"/>
              <a:t>3. forslag: Paracetamol i praksis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74433D7-B655-1E96-E7CF-0F8A7AB70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2560" y="1340309"/>
            <a:ext cx="1280160" cy="451034"/>
          </a:xfrm>
        </p:spPr>
        <p:txBody>
          <a:bodyPr/>
          <a:lstStyle/>
          <a:p>
            <a:pPr marL="0" indent="0">
              <a:buNone/>
            </a:pPr>
            <a:r>
              <a:rPr lang="da-DK" sz="1800" dirty="0"/>
              <a:t>1 milliard</a:t>
            </a:r>
            <a:endParaRPr lang="da-DK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040082-F24B-09F2-52FA-90A8E65A8E8F}"/>
              </a:ext>
            </a:extLst>
          </p:cNvPr>
          <p:cNvSpPr txBox="1"/>
          <p:nvPr/>
        </p:nvSpPr>
        <p:spPr>
          <a:xfrm>
            <a:off x="1828800" y="6131808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Shaheed et al. The efficacy and safety of paracetamol for pain relief: an overview of systematic reviews. MJA 2021</a:t>
            </a:r>
            <a:br>
              <a:rPr lang="en-GB" sz="1400" dirty="0"/>
            </a:br>
            <a:r>
              <a:rPr lang="en-GB" sz="1400" dirty="0"/>
              <a:t>Davies et al. Environmental and financial impact of perioperative paracetamol use: a </a:t>
            </a:r>
            <a:r>
              <a:rPr lang="en-GB" sz="1400" dirty="0" err="1"/>
              <a:t>multicenter</a:t>
            </a:r>
            <a:r>
              <a:rPr lang="en-GB" sz="1400" dirty="0"/>
              <a:t> life cycle assessment. BJA 2024</a:t>
            </a:r>
          </a:p>
          <a:p>
            <a:endParaRPr lang="en-GB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A1B752-24EF-26D6-6B89-36CE0AAEAD23}"/>
              </a:ext>
            </a:extLst>
          </p:cNvPr>
          <p:cNvSpPr txBox="1"/>
          <p:nvPr/>
        </p:nvSpPr>
        <p:spPr>
          <a:xfrm>
            <a:off x="9916160" y="1935158"/>
            <a:ext cx="227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 g tablet – 38 g CO</a:t>
            </a:r>
            <a:r>
              <a:rPr lang="da-DK" sz="1200" dirty="0"/>
              <a:t>2</a:t>
            </a:r>
            <a:endParaRPr lang="da-DK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242768-81F4-7D04-1B46-BE028EF7448D}"/>
              </a:ext>
            </a:extLst>
          </p:cNvPr>
          <p:cNvSpPr txBox="1"/>
          <p:nvPr/>
        </p:nvSpPr>
        <p:spPr>
          <a:xfrm>
            <a:off x="9885680" y="2581489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19.000 ton CO</a:t>
            </a:r>
            <a:r>
              <a:rPr lang="en-GB" sz="1400" dirty="0"/>
              <a:t>2 </a:t>
            </a:r>
            <a:r>
              <a:rPr lang="en-GB" dirty="0" err="1"/>
              <a:t>årligt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5096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EA71E4F0F90A84095C4FC120AA351BE" ma:contentTypeVersion="10" ma:contentTypeDescription="Opret et nyt dokument." ma:contentTypeScope="" ma:versionID="2600a8d1be8fa83654bd0e30ec945759">
  <xsd:schema xmlns:xsd="http://www.w3.org/2001/XMLSchema" xmlns:xs="http://www.w3.org/2001/XMLSchema" xmlns:p="http://schemas.microsoft.com/office/2006/metadata/properties" xmlns:ns2="4723a273-cc80-4fa7-96a2-14f2fe5dbb0a" targetNamespace="http://schemas.microsoft.com/office/2006/metadata/properties" ma:root="true" ma:fieldsID="72c80584cea2a22ae1b5e03094ae1bef" ns2:_="">
    <xsd:import namespace="4723a273-cc80-4fa7-96a2-14f2fe5dbb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23a273-cc80-4fa7-96a2-14f2fe5dbb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D44301-F7CA-4BBE-91FD-EF05131F111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A3A578C-CAFC-4280-A912-40E371E434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7E5900-47FD-426D-AF3C-C689771754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23a273-cc80-4fa7-96a2-14f2fe5dbb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61fd1d36-fecb-47ca-b7d7-d0df0370a198}" enabled="0" method="" siteId="{61fd1d36-fecb-47ca-b7d7-d0df0370a19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2452</TotalTime>
  <Words>347</Words>
  <Application>Microsoft Office PowerPoint</Application>
  <PresentationFormat>Widescreen</PresentationFormat>
  <Paragraphs>33</Paragraphs>
  <Slides>10</Slides>
  <Notes>10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3" baseType="lpstr">
      <vt:lpstr>Arial</vt:lpstr>
      <vt:lpstr>Open Sans</vt:lpstr>
      <vt:lpstr>Office Theme</vt:lpstr>
      <vt:lpstr>PowerPoint-præsentation</vt:lpstr>
      <vt:lpstr>Hvordan kan vi gøre vores klinik mere bæredygtig?</vt:lpstr>
      <vt:lpstr>Klimaaftryk fra Almen Praksis</vt:lpstr>
      <vt:lpstr>Hvad gør I af tiltag i klinikken, som I opfatter som bæredygtige?  Skriv gerne jeres svar i chatten…</vt:lpstr>
      <vt:lpstr>1. forslag: Spekler – engangs vs. flergangs</vt:lpstr>
      <vt:lpstr>2. forslag: Inhalationsmedicin</vt:lpstr>
      <vt:lpstr>PowerPoint-præsentation</vt:lpstr>
      <vt:lpstr>PowerPoint-præsentation</vt:lpstr>
      <vt:lpstr>3. forslag: Paracetamol i praksis</vt:lpstr>
      <vt:lpstr>Hvilket af de tre initiativer kunne I have lyst til at kaste jer over?  Skriv gerne jeres svar i chatten…</vt:lpstr>
    </vt:vector>
  </TitlesOfParts>
  <Company>SUND - KU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Lancering af netværket</dc:title>
  <dc:creator>Alette Heinrich Pramming</dc:creator>
  <cp:lastModifiedBy>Nanna Holt Jessen</cp:lastModifiedBy>
  <cp:revision>88</cp:revision>
  <dcterms:created xsi:type="dcterms:W3CDTF">2021-09-08T11:06:24Z</dcterms:created>
  <dcterms:modified xsi:type="dcterms:W3CDTF">2025-06-19T09:12:01Z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0x0101009EA71E4F0F90A84095C4FC120AA351BE</vt:lpwstr>
  </property>
</Properties>
</file>